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8fdcfe36-8d13-216a-90f7-9cc4442ed2ce}">
          <p14:sldIdLst>
            <p14:sldId id="256"/>
          </p14:sldIdLst>
        </p14:section>
        <p14:section name="Why this design" id="{b3030b9e-5936-dd09-a8f4-83d5a8571b91}">
          <p14:sldIdLst>
            <p14:sldId id="257"/>
          </p14:sldIdLst>
        </p14:section>
        <p14:section name="System" id="{0edd22ce-401d-7e40-e73d-fbb230982780}">
          <p14:sldIdLst>
            <p14:sldId id="258"/>
          </p14:sldIdLst>
        </p14:section>
        <p14:section name="Products" id="{23d5a7e7-ae13-3111-0993-aeef256d3db9}">
          <p14:sldIdLst>
            <p14:sldId id="259"/>
            <p14:sldId id="260"/>
            <p14:sldId id="261"/>
            <p14:sldId id="262"/>
          </p14:sldIdLst>
        </p14:section>
        <p14:section name="Reference designs" id="{c4523ec1-e4fa-dedc-2b60-0a704ff3f082}">
          <p14:sldIdLst>
            <p14:sldId id="263"/>
            <p14:sldId id="264"/>
            <p14:sldId id="265"/>
            <p14:sldId id="266"/>
            <p14:sldId id="267"/>
          </p14:sldIdLst>
        </p14:section>
        <p14:section name="Piping" id="{f671f09b-6b81-7537-370d-cedab9b500f5}">
          <p14:sldIdLst>
            <p14:sldId id="268"/>
            <p14:sldId id="269"/>
          </p14:sldIdLst>
        </p14:section>
        <p14:section name="Pilot and delivery" id="{52c767a9-58b7-eaa4-1211-3cc5f6c392bc}">
          <p14:sldIdLst>
            <p14:sldId id="270"/>
            <p14:sldId id="271"/>
            <p14:sldId id="272"/>
          </p14:sldIdLst>
        </p14:section>
        <p14:section name="Next steps" id="{19bcabd8-3794-82ec-82e6-2720b2190466}">
          <p14:sldIdLst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E1E3A"/>
                </a:solidFill>
                <a:latin typeface="+mj-lt"/>
              </a:defRPr>
            </a:pPr>
            <a:r>
              <a:rPr sz="1400" b="0" i="0" u="none" strike="noStrike">
                <a:solidFill>
                  <a:srgbClr val="0E1E3A"/>
                </a:solidFill>
                <a:latin typeface="+mj-lt"/>
              </a:rPr>
              <a:t>Load vs capacity, kW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kW</c:v>
                </c:pt>
              </c:strCache>
            </c:strRef>
          </c:tx>
          <c:spPr>
            <a:solidFill>
              <a:srgbClr val="E8A9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A355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8A93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966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E1E3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C7CBF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TP-RD50 capacity, 8 doors</c:v>
                  </c:pt>
                  <c:pt idx="1">
                    <c:v>Air load to doors</c:v>
                  </c:pt>
                  <c:pt idx="2">
                    <c:v>TP-C1200 capacity</c:v>
                  </c:pt>
                  <c:pt idx="3">
                    <c:v>Liquid load, 8 racks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</c:v>
                </c:pt>
                <c:pt idx="1">
                  <c:v>144</c:v>
                </c:pt>
                <c:pt idx="2">
                  <c:v>1200</c:v>
                </c:pt>
                <c:pt idx="3">
                  <c:v>816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A355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A355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40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problem: Hall C was built for air, and the racks going into AI row 1 put out about three times what air can move. This deck walks the full proposal: what the system is, how it connects, how we prove it, and how it 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the four numbers, then the three ideas. If the room is mostly facilities people, spend the time on 32 °C water. If it is IT ops, spend it on dry-break couplings and one-rack leak isolation.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engineers screenshot. Walk it top to bottom: cooling, distribution, air side, safety, monitoring.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CDU is the heart of the system. Most questions here are about facility water temps and what happens when a pump fails. Both answers are on the 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ops cares most about this slide. The line to land: pull a server without draining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customer has existing CRAHs, the rear door is why they do not need more air handling. TP-View is the answer to every question about the NOC.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six free pairs. That is how we answer "what if the server spec changes": no new manifold.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ships for the evaluation, with a 120 kW load bank in place of servers.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left to right: plant, CDU, headers, racks. Then drop to the bottom row: leak and monitoring into their BMS.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Facilities will ask where the pipes go. Answer: hot aisle, overhead, with the rope underneath.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Chart is native, so it can be edited live in the meeting if they give us their real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show this if they ask about growth. It proves the pilot and row-one spend is not wasted.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ownership line clear: their water, our coolant. That ends most scope arguments early.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this table to their mechanical contractor. It is the scope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load bank is the hook: they prove the cooling before a single GPU arrives, so the GPU delivery date is never blocked by cooling.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Get them to edit this in the meeting. A pass list they wrote is a pass list they will 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Integrators love this slide. No cutting or fitting on the floor means faster installs and fewer leaks.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assigning owners and dates to the left column. That is the real call to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the site walk date before you leave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them, confirm the site walk date, and send the datasheet and manual the same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E1E3A"/>
          </a:solidFill>
          <a:ln/>
        </p:spPr>
      </p:sp>
      <p:pic>
        <p:nvPicPr>
          <p:cNvPr id="3" name="Image 0" descr="/home/claude/assets/logo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2194560" cy="5029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1737360"/>
            <a:ext cx="585216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4434840"/>
            <a:ext cx="5852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rgbClr val="AFC0DA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15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4" name="Text 0"/>
          <p:cNvSpPr/>
          <p:nvPr/>
        </p:nvSpPr>
        <p:spPr>
          <a:xfrm>
            <a:off x="45720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5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Arvane Thermal  |  Corvia Cloud, Hall C AI row 1  |  For design review  |  Fictional company, mock data</a:t>
            </a:r>
            <a:endParaRPr lang="en-US" sz="900" dirty="0"/>
          </a:p>
        </p:txBody>
      </p:sp>
      <p:pic>
        <p:nvPicPr>
          <p:cNvPr id="5" name="Image 0" descr="/home/claude/assets/logo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6336792"/>
            <a:ext cx="1188720" cy="2743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0E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920240"/>
            <a:ext cx="1069848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AFC0DA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pic>
        <p:nvPicPr>
          <p:cNvPr id="4" name="Image 0" descr="/home/claude/assets/logo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548640"/>
            <a:ext cx="2011680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173736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Corvia Cloud Hall C: Proposed Liquid Cooling System, Diagrams and Kitting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548640" y="44348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AFC0D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Direct-to-chip cooling for AI row 1  |  For your design review  |  November 2026</a:t>
            </a:r>
            <a:endParaRPr lang="en-US" sz="1500" dirty="0"/>
          </a:p>
        </p:txBody>
      </p:sp>
      <p:pic>
        <p:nvPicPr>
          <p:cNvPr id="4" name="Image 0" descr="/home/claude/assets/cd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685800"/>
            <a:ext cx="4754880" cy="47548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498080" y="566928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1E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TP-C1200 in-row CDU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17220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90AE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Concept build. Arvane Thermal, Corvia Cloud and every product and spec are fictional.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Air stops at about 40 kW a rack. Your new servers start at 120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Liquid takes the heat off the chips and hands it to the facility water you already run</a:t>
            </a:r>
            <a:endParaRPr lang="en-US" sz="1400" dirty="0"/>
          </a:p>
        </p:txBody>
      </p:sp>
      <p:sp>
        <p:nvSpPr>
          <p:cNvPr id="5" name="stat"/>
          <p:cNvSpPr/>
          <p:nvPr/>
        </p:nvSpPr>
        <p:spPr>
          <a:xfrm>
            <a:off x="457200" y="1554480"/>
            <a:ext cx="2651760" cy="2103120"/>
          </a:xfrm>
          <a:prstGeom prst="roundRect">
            <a:avLst>
              <a:gd name="adj" fmla="val 3478"/>
            </a:avLst>
          </a:prstGeom>
          <a:solidFill>
            <a:srgbClr val="1C7CBF"/>
          </a:solidFill>
          <a:ln w="12700">
            <a:solidFill>
              <a:srgbClr val="1C7CB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737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120 kW</a:t>
            </a:r>
            <a:endParaRPr lang="en-US" sz="36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56032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per rack, with room for three more racks on the CDU</a:t>
            </a:r>
            <a:endParaRPr lang="en-US" sz="1300" dirty="0"/>
          </a:p>
        </p:txBody>
      </p:sp>
      <p:sp>
        <p:nvSpPr>
          <p:cNvPr id="8" name="stat"/>
          <p:cNvSpPr/>
          <p:nvPr/>
        </p:nvSpPr>
        <p:spPr>
          <a:xfrm>
            <a:off x="3291840" y="1554480"/>
            <a:ext cx="2651760" cy="2103120"/>
          </a:xfrm>
          <a:prstGeom prst="roundRect">
            <a:avLst>
              <a:gd name="adj" fmla="val 3478"/>
            </a:avLst>
          </a:prstGeom>
          <a:solidFill>
            <a:srgbClr val="D9663B"/>
          </a:solidFill>
          <a:ln w="12700">
            <a:solidFill>
              <a:srgbClr val="D9663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3520440" y="1737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32 °C</a:t>
            </a:r>
            <a:endParaRPr lang="en-US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3520440" y="256032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facility water is all it needs. Dry coolers do most of the work</a:t>
            </a:r>
            <a:endParaRPr lang="en-US" sz="1300" dirty="0"/>
          </a:p>
        </p:txBody>
      </p:sp>
      <p:sp>
        <p:nvSpPr>
          <p:cNvPr id="11" name="stat"/>
          <p:cNvSpPr/>
          <p:nvPr/>
        </p:nvSpPr>
        <p:spPr>
          <a:xfrm>
            <a:off x="6126480" y="1554480"/>
            <a:ext cx="2651760" cy="2103120"/>
          </a:xfrm>
          <a:prstGeom prst="roundRect">
            <a:avLst>
              <a:gd name="adj" fmla="val 3478"/>
            </a:avLst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355080" y="1737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E8A9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N+1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6355080" y="256032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pumps in every CDU. A failed pump swaps out with the row running</a:t>
            </a:r>
            <a:endParaRPr lang="en-US" sz="1300" dirty="0"/>
          </a:p>
        </p:txBody>
      </p:sp>
      <p:sp>
        <p:nvSpPr>
          <p:cNvPr id="14" name="stat"/>
          <p:cNvSpPr/>
          <p:nvPr/>
        </p:nvSpPr>
        <p:spPr>
          <a:xfrm>
            <a:off x="8961120" y="1554480"/>
            <a:ext cx="2651760" cy="2103120"/>
          </a:xfrm>
          <a:prstGeom prst="roundRect">
            <a:avLst>
              <a:gd name="adj" fmla="val 3478"/>
            </a:avLst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189720" y="1737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 rack</a:t>
            </a:r>
            <a:endParaRPr lang="en-US" sz="3600" dirty="0"/>
          </a:p>
        </p:txBody>
      </p:sp>
      <p:sp>
        <p:nvSpPr>
          <p:cNvPr id="16" name="Text 13"/>
          <p:cNvSpPr txBox="1"/>
          <p:nvPr/>
        </p:nvSpPr>
        <p:spPr>
          <a:xfrm>
            <a:off x="9189720" y="2560320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is the most a leak can take offline. The rest keeps flowing</a:t>
            </a:r>
            <a:endParaRPr lang="en-US" sz="1300" dirty="0"/>
          </a:p>
        </p:txBody>
      </p:sp>
      <p:sp>
        <p:nvSpPr>
          <p:cNvPr id="17" name="card"/>
          <p:cNvSpPr/>
          <p:nvPr/>
        </p:nvSpPr>
        <p:spPr>
          <a:xfrm>
            <a:off x="457200" y="393192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31520" y="41148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Liquid where the heat is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731520" y="457200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Cold plates take about 85% of the heat. A rear door catches the rest before it reaches the room.</a:t>
            </a:r>
            <a:endParaRPr lang="en-US" sz="1400" dirty="0"/>
          </a:p>
        </p:txBody>
      </p:sp>
      <p:sp>
        <p:nvSpPr>
          <p:cNvPr id="20" name="card"/>
          <p:cNvSpPr/>
          <p:nvPr/>
        </p:nvSpPr>
        <p:spPr>
          <a:xfrm>
            <a:off x="4251960" y="393192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526280" y="41148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Two loops that never mix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4526280" y="457200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Facility water stays on one side of the CDU. Filtered coolant runs to the servers on the other.</a:t>
            </a:r>
            <a:endParaRPr lang="en-US" sz="1400" dirty="0"/>
          </a:p>
        </p:txBody>
      </p:sp>
      <p:sp>
        <p:nvSpPr>
          <p:cNvPr id="23" name="card"/>
          <p:cNvSpPr/>
          <p:nvPr/>
        </p:nvSpPr>
        <p:spPr>
          <a:xfrm>
            <a:off x="8046720" y="393192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321040" y="41148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Built to be serviced live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8321040" y="4572000"/>
            <a:ext cx="3108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Dry-break couplings at every tray, valves at every rack, front-service pumps and filters.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Proposed system at a glance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CDU per row feeds every rack through overhead headers. These colors are used in every diagram</a:t>
            </a:r>
            <a:endParaRPr lang="en-US" sz="1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1124712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377440"/>
                <a:gridCol w="1554480"/>
                <a:gridCol w="3931920"/>
                <a:gridCol w="16459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Role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Product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Part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Key point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Power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Cooling, row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In-row CDU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TP-C1200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1.2 MW. N+1 pumps. Loops never mix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2x 400-480 VAC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Cooling, rack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In-rack CDU, 4U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TP-C120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120 kW. Pilot or single dense rack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2x 208-415 VAC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Distribution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Rear rack manifold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TP-M48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 supply, 24 return ports, sensing built in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None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Distribution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Dry-break coupling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TP-Q12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 drip on release. One pair per tray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None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Distribution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Isolation valve set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TP-V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Shuts one rack off the header in seconds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 VDC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Air side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Rear-door heat exchanger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TP-RD50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50 kW. Takes the air heat plates miss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208-240 VAC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Safety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Leak controller and rope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TP-LX / TP-LR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Finds a leak to 1 m, closes that rack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100-240 VAC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Monitoring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Monitoring software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TP-View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Every point, into your BMS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Your VM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Coolant distribution units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Pick by how many racks it feeds: one row, or one rack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5532120" cy="4617720"/>
          </a:xfrm>
          <a:prstGeom prst="roundRect">
            <a:avLst>
              <a:gd name="adj" fmla="val 158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6" name="Image 0" descr="/home/claude/assets/cd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691640"/>
            <a:ext cx="2286000" cy="22860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834640" y="1783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TP-C1200 in-row CDU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2834640" y="219456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Sits at the end of the row like a rack. Moves heat from server coolant into facility water.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393192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Capacity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228600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1,200 kW at 6 K approach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424281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286000" y="424281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 to 1,800 L/min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731520" y="45537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Supply temp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2286000" y="455371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to 45 °C, ±0.5 K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731520" y="486460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Pumps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286000" y="486460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N+1, variable speed, hot-swap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731520" y="517550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Filtration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2286000" y="517550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50 µm, live changeover</a:t>
            </a:r>
            <a:endParaRPr lang="en-US" sz="1200" dirty="0"/>
          </a:p>
        </p:txBody>
      </p:sp>
      <p:sp>
        <p:nvSpPr>
          <p:cNvPr id="19" name="Text 15"/>
          <p:cNvSpPr txBox="1"/>
          <p:nvPr/>
        </p:nvSpPr>
        <p:spPr>
          <a:xfrm>
            <a:off x="731520" y="548640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Power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2286000" y="548640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2x 400-480 VAC, up to 15 kW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731520" y="579729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Size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2286000" y="579729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800 x 1200 x 2200 mm</a:t>
            </a:r>
            <a:endParaRPr lang="en-US" sz="1200" dirty="0"/>
          </a:p>
        </p:txBody>
      </p:sp>
      <p:sp>
        <p:nvSpPr>
          <p:cNvPr id="23" name="card"/>
          <p:cNvSpPr/>
          <p:nvPr/>
        </p:nvSpPr>
        <p:spPr>
          <a:xfrm>
            <a:off x="6217920" y="1508760"/>
            <a:ext cx="5486400" cy="4617720"/>
          </a:xfrm>
          <a:prstGeom prst="roundRect">
            <a:avLst>
              <a:gd name="adj" fmla="val 158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24" name="Image 1" descr="/home/claude/assets/dg/inra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783080"/>
            <a:ext cx="2377440" cy="1097585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900684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TP-C120 in-rack CDU</a:t>
            </a:r>
            <a:endParaRPr lang="en-US" sz="1800" dirty="0"/>
          </a:p>
        </p:txBody>
      </p:sp>
      <p:sp>
        <p:nvSpPr>
          <p:cNvPr id="26" name="Text 21"/>
          <p:cNvSpPr txBox="1"/>
          <p:nvPr/>
        </p:nvSpPr>
        <p:spPr>
          <a:xfrm>
            <a:off x="9006840" y="2194560"/>
            <a:ext cx="2560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rack on its own: the pilot, a lab, or a single dense rack in an air-cooled hall.</a:t>
            </a:r>
            <a:endParaRPr lang="en-US" sz="13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393192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Capacity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804672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120 kW at 6 K approach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6492240" y="424281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</a:t>
            </a:r>
            <a:endParaRPr lang="en-US" sz="1200" dirty="0"/>
          </a:p>
        </p:txBody>
      </p:sp>
      <p:sp>
        <p:nvSpPr>
          <p:cNvPr id="30" name="Text 25"/>
          <p:cNvSpPr txBox="1"/>
          <p:nvPr/>
        </p:nvSpPr>
        <p:spPr>
          <a:xfrm>
            <a:off x="8046720" y="424281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 to 180 L/min</a:t>
            </a:r>
            <a:endParaRPr lang="en-US" sz="1200" dirty="0"/>
          </a:p>
        </p:txBody>
      </p:sp>
      <p:sp>
        <p:nvSpPr>
          <p:cNvPr id="31" name="Text 26"/>
          <p:cNvSpPr txBox="1"/>
          <p:nvPr/>
        </p:nvSpPr>
        <p:spPr>
          <a:xfrm>
            <a:off x="6492240" y="45537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Pumps</a:t>
            </a:r>
            <a:endParaRPr lang="en-US" sz="1200" dirty="0"/>
          </a:p>
        </p:txBody>
      </p:sp>
      <p:sp>
        <p:nvSpPr>
          <p:cNvPr id="32" name="Text 27"/>
          <p:cNvSpPr txBox="1"/>
          <p:nvPr/>
        </p:nvSpPr>
        <p:spPr>
          <a:xfrm>
            <a:off x="8046720" y="455371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Redundant pair, hot-swap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6492240" y="486460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Filtration</a:t>
            </a:r>
            <a:endParaRPr lang="en-US" sz="1200" dirty="0"/>
          </a:p>
        </p:txBody>
      </p:sp>
      <p:sp>
        <p:nvSpPr>
          <p:cNvPr id="34" name="Text 29"/>
          <p:cNvSpPr txBox="1"/>
          <p:nvPr/>
        </p:nvSpPr>
        <p:spPr>
          <a:xfrm>
            <a:off x="8046720" y="486460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50 µm</a:t>
            </a:r>
            <a:endParaRPr lang="en-US" sz="1200" dirty="0"/>
          </a:p>
        </p:txBody>
      </p:sp>
      <p:sp>
        <p:nvSpPr>
          <p:cNvPr id="35" name="Text 30"/>
          <p:cNvSpPr txBox="1"/>
          <p:nvPr/>
        </p:nvSpPr>
        <p:spPr>
          <a:xfrm>
            <a:off x="6492240" y="517550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Power</a:t>
            </a:r>
            <a:endParaRPr lang="en-US" sz="1200" dirty="0"/>
          </a:p>
        </p:txBody>
      </p:sp>
      <p:sp>
        <p:nvSpPr>
          <p:cNvPr id="36" name="Text 31"/>
          <p:cNvSpPr txBox="1"/>
          <p:nvPr/>
        </p:nvSpPr>
        <p:spPr>
          <a:xfrm>
            <a:off x="8046720" y="517550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2x 208-415 VAC</a:t>
            </a:r>
            <a:endParaRPr lang="en-US" sz="1200" dirty="0"/>
          </a:p>
        </p:txBody>
      </p:sp>
      <p:sp>
        <p:nvSpPr>
          <p:cNvPr id="37" name="Text 32"/>
          <p:cNvSpPr txBox="1"/>
          <p:nvPr/>
        </p:nvSpPr>
        <p:spPr>
          <a:xfrm>
            <a:off x="6492240" y="548640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Size</a:t>
            </a:r>
            <a:endParaRPr lang="en-US" sz="1200" dirty="0"/>
          </a:p>
        </p:txBody>
      </p:sp>
      <p:sp>
        <p:nvSpPr>
          <p:cNvPr id="38" name="Text 33"/>
          <p:cNvSpPr txBox="1"/>
          <p:nvPr/>
        </p:nvSpPr>
        <p:spPr>
          <a:xfrm>
            <a:off x="8046720" y="548640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4U, 1000 mm deep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Distribution: manifold, couplings, valves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Everything between the header and the cold plate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3611880" cy="4617720"/>
          </a:xfrm>
          <a:prstGeom prst="roundRect">
            <a:avLst>
              <a:gd name="adj" fmla="val 2025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6" name="Image 0" descr="/home/claude/assets/dg/manif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645920"/>
            <a:ext cx="2240280" cy="146551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858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TP-M48 rear rack manifold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85800" y="379476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Ports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691640" y="37947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24 supply, 24 return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4105656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Inlet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1691640" y="410565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1.5" with TP-V valves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4416552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Sensing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1691640" y="441655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Flow, inlet and outlet temp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685800" y="4727448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Build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1691640" y="47274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316 stainless, 10 bar</a:t>
            </a:r>
            <a:endParaRPr lang="en-US" sz="1200" dirty="0"/>
          </a:p>
        </p:txBody>
      </p:sp>
      <p:sp>
        <p:nvSpPr>
          <p:cNvPr id="16" name="card"/>
          <p:cNvSpPr/>
          <p:nvPr/>
        </p:nvSpPr>
        <p:spPr>
          <a:xfrm>
            <a:off x="4251960" y="1508760"/>
            <a:ext cx="3611880" cy="4617720"/>
          </a:xfrm>
          <a:prstGeom prst="roundRect">
            <a:avLst>
              <a:gd name="adj" fmla="val 2025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17" name="Image 1" descr="/home/claude/assets/dg/q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645920"/>
            <a:ext cx="2240280" cy="1077201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48056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TP-Q12 dry-break coupling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4480560" y="379476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0" y="37947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 to 30 L/min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4480560" y="4105656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Spill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5486400" y="410565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Under 0.05 mL per release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4480560" y="4416552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Keyed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0" y="441655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Blue and red cannot swap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4480560" y="4727448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Seals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47274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EPDM, glycol-rated</a:t>
            </a:r>
            <a:endParaRPr lang="en-US" sz="1200" dirty="0"/>
          </a:p>
        </p:txBody>
      </p:sp>
      <p:sp>
        <p:nvSpPr>
          <p:cNvPr id="27" name="card"/>
          <p:cNvSpPr/>
          <p:nvPr/>
        </p:nvSpPr>
        <p:spPr>
          <a:xfrm>
            <a:off x="8046720" y="1508760"/>
            <a:ext cx="3611880" cy="4617720"/>
          </a:xfrm>
          <a:prstGeom prst="roundRect">
            <a:avLst>
              <a:gd name="adj" fmla="val 2025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28" name="Image 2" descr="/home/claude/assets/dg/lea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1645920"/>
            <a:ext cx="2240280" cy="1293762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827532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Valves and leak control</a:t>
            </a:r>
            <a:endParaRPr lang="en-US" sz="1800" dirty="0"/>
          </a:p>
        </p:txBody>
      </p:sp>
      <p:sp>
        <p:nvSpPr>
          <p:cNvPr id="30" name="Text 24"/>
          <p:cNvSpPr txBox="1"/>
          <p:nvPr/>
        </p:nvSpPr>
        <p:spPr>
          <a:xfrm>
            <a:off x="8275320" y="379476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Locate</a:t>
            </a:r>
            <a:endParaRPr lang="en-US" sz="1200" dirty="0"/>
          </a:p>
        </p:txBody>
      </p:sp>
      <p:sp>
        <p:nvSpPr>
          <p:cNvPr id="31" name="Text 25"/>
          <p:cNvSpPr txBox="1"/>
          <p:nvPr/>
        </p:nvSpPr>
        <p:spPr>
          <a:xfrm>
            <a:off x="9281160" y="37947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Leak to within 1 m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8275320" y="4105656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Action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9281160" y="410565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Closes that rack only</a:t>
            </a:r>
            <a:endParaRPr lang="en-US" sz="1200" dirty="0"/>
          </a:p>
        </p:txBody>
      </p:sp>
      <p:sp>
        <p:nvSpPr>
          <p:cNvPr id="34" name="Text 28"/>
          <p:cNvSpPr txBox="1"/>
          <p:nvPr/>
        </p:nvSpPr>
        <p:spPr>
          <a:xfrm>
            <a:off x="8275320" y="4416552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Zones</a:t>
            </a:r>
            <a:endParaRPr lang="en-US" sz="1200" dirty="0"/>
          </a:p>
        </p:txBody>
      </p:sp>
      <p:sp>
        <p:nvSpPr>
          <p:cNvPr id="35" name="Text 29"/>
          <p:cNvSpPr txBox="1"/>
          <p:nvPr/>
        </p:nvSpPr>
        <p:spPr>
          <a:xfrm>
            <a:off x="9281160" y="441655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 ropes, 150 m each</a:t>
            </a:r>
            <a:endParaRPr lang="en-US" sz="1200" dirty="0"/>
          </a:p>
        </p:txBody>
      </p:sp>
      <p:sp>
        <p:nvSpPr>
          <p:cNvPr id="36" name="Text 30"/>
          <p:cNvSpPr txBox="1"/>
          <p:nvPr/>
        </p:nvSpPr>
        <p:spPr>
          <a:xfrm>
            <a:off x="8275320" y="4727448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Alerts</a:t>
            </a:r>
            <a:endParaRPr lang="en-US" sz="1200" dirty="0"/>
          </a:p>
        </p:txBody>
      </p:sp>
      <p:sp>
        <p:nvSpPr>
          <p:cNvPr id="37" name="Text 31"/>
          <p:cNvSpPr txBox="1"/>
          <p:nvPr/>
        </p:nvSpPr>
        <p:spPr>
          <a:xfrm>
            <a:off x="9281160" y="4727448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Relay, BACnet, Modbus, SNMP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Rear doors and monitoring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air heat the cold plates miss, and one screen for every point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5532120" cy="4617720"/>
          </a:xfrm>
          <a:prstGeom prst="roundRect">
            <a:avLst>
              <a:gd name="adj" fmla="val 158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6" name="Image 0" descr="/home/claude/assets/dg/rdh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2011680" cy="131597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834640" y="1783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TP-RD50 rear-door heat exchanger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2834640" y="251460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Hangs on the back of the rack. Takes the 15% of heat that still goes to air.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393192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Capacity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228600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Up to 50 kW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424281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Fans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286000" y="424281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EC, speed set by exhaust temp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731520" y="45537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Water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2286000" y="455371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From the CDU loop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731520" y="486460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Fit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286000" y="486460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42U and 48U, 600 or 800 mm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731520" y="517550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Power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2286000" y="517550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208-240 VAC, under 900 W</a:t>
            </a:r>
            <a:endParaRPr lang="en-US" sz="1200" dirty="0"/>
          </a:p>
        </p:txBody>
      </p:sp>
      <p:sp>
        <p:nvSpPr>
          <p:cNvPr id="19" name="card"/>
          <p:cNvSpPr/>
          <p:nvPr/>
        </p:nvSpPr>
        <p:spPr>
          <a:xfrm>
            <a:off x="6217920" y="1508760"/>
            <a:ext cx="5486400" cy="4617720"/>
          </a:xfrm>
          <a:prstGeom prst="roundRect">
            <a:avLst>
              <a:gd name="adj" fmla="val 158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pic>
        <p:nvPicPr>
          <p:cNvPr id="20" name="Image 1" descr="/home/claude/assets/dg/vie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645920"/>
            <a:ext cx="2377440" cy="1464107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9006840" y="17830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TP-View monitoring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9006840" y="219456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CDU, manifold, door and leak point, with the same names in your BMS.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6492240" y="3931920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Points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8046720" y="39319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Flow, pressure, temps, pumps, leaks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6492240" y="4242816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</a:t>
            </a:r>
            <a:endParaRPr lang="en-US" sz="1200" dirty="0"/>
          </a:p>
        </p:txBody>
      </p:sp>
      <p:sp>
        <p:nvSpPr>
          <p:cNvPr id="26" name="Text 21"/>
          <p:cNvSpPr txBox="1"/>
          <p:nvPr/>
        </p:nvSpPr>
        <p:spPr>
          <a:xfrm>
            <a:off x="8046720" y="424281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BACnet/IP, Modbus, SNMPv3, REST</a:t>
            </a:r>
            <a:endParaRPr lang="en-US" sz="1200" dirty="0"/>
          </a:p>
        </p:txBody>
      </p:sp>
      <p:sp>
        <p:nvSpPr>
          <p:cNvPr id="27" name="Text 22"/>
          <p:cNvSpPr txBox="1"/>
          <p:nvPr/>
        </p:nvSpPr>
        <p:spPr>
          <a:xfrm>
            <a:off x="6492240" y="455371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Alerts</a:t>
            </a:r>
            <a:endParaRPr lang="en-US" sz="1200" dirty="0"/>
          </a:p>
        </p:txBody>
      </p:sp>
      <p:sp>
        <p:nvSpPr>
          <p:cNvPr id="28" name="Text 23"/>
          <p:cNvSpPr txBox="1"/>
          <p:nvPr/>
        </p:nvSpPr>
        <p:spPr>
          <a:xfrm>
            <a:off x="8046720" y="455371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Email and webhook, by severity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6492240" y="4864608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Runs on</a:t>
            </a:r>
            <a:endParaRPr lang="en-US" sz="1200" dirty="0"/>
          </a:p>
        </p:txBody>
      </p:sp>
      <p:sp>
        <p:nvSpPr>
          <p:cNvPr id="30" name="Text 25"/>
          <p:cNvSpPr txBox="1"/>
          <p:nvPr/>
        </p:nvSpPr>
        <p:spPr>
          <a:xfrm>
            <a:off x="8046720" y="4864608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VM, your network</a:t>
            </a:r>
            <a:endParaRPr lang="en-US" sz="1200" dirty="0"/>
          </a:p>
        </p:txBody>
      </p:sp>
      <p:sp>
        <p:nvSpPr>
          <p:cNvPr id="31" name="Text 26"/>
          <p:cNvSpPr txBox="1"/>
          <p:nvPr/>
        </p:nvSpPr>
        <p:spPr>
          <a:xfrm>
            <a:off x="6492240" y="5175504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Cloud</a:t>
            </a:r>
            <a:endParaRPr lang="en-US" sz="1200" dirty="0"/>
          </a:p>
        </p:txBody>
      </p:sp>
      <p:sp>
        <p:nvSpPr>
          <p:cNvPr id="32" name="Text 27"/>
          <p:cNvSpPr txBox="1"/>
          <p:nvPr/>
        </p:nvSpPr>
        <p:spPr>
          <a:xfrm>
            <a:off x="8046720" y="5175504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required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Manifold port plan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18 of 24 port pairs used per rack. Six spare pairs for added trays or a liquid-cooled switch</a:t>
            </a:r>
            <a:endParaRPr lang="en-US" sz="1400" dirty="0"/>
          </a:p>
        </p:txBody>
      </p:sp>
      <p:pic>
        <p:nvPicPr>
          <p:cNvPr id="5" name="Image 0" descr="/home/claude/assets/dg/port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37360"/>
            <a:ext cx="10515600" cy="2418588"/>
          </a:xfrm>
          <a:prstGeom prst="rect">
            <a:avLst/>
          </a:prstGeom>
        </p:spPr>
      </p:pic>
      <p:sp>
        <p:nvSpPr>
          <p:cNvPr id="6" name="card"/>
          <p:cNvSpPr/>
          <p:nvPr/>
        </p:nvSpPr>
        <p:spPr>
          <a:xfrm>
            <a:off x="457200" y="4617720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31520" y="47548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1C7CB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18</a:t>
            </a:r>
            <a:endParaRPr lang="en-US" sz="3600" dirty="0"/>
          </a:p>
        </p:txBody>
      </p:sp>
      <p:sp>
        <p:nvSpPr>
          <p:cNvPr id="8" name="Text 4"/>
          <p:cNvSpPr txBox="1"/>
          <p:nvPr/>
        </p:nvSpPr>
        <p:spPr>
          <a:xfrm>
            <a:off x="2011680" y="4919472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pairs used, one per compute tray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4251960" y="4617720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4526280" y="47548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22857B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6</a:t>
            </a:r>
            <a:endParaRPr lang="en-US" sz="3600" dirty="0"/>
          </a:p>
        </p:txBody>
      </p:sp>
      <p:sp>
        <p:nvSpPr>
          <p:cNvPr id="11" name="Text 7"/>
          <p:cNvSpPr txBox="1"/>
          <p:nvPr/>
        </p:nvSpPr>
        <p:spPr>
          <a:xfrm>
            <a:off x="5806440" y="4919472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pairs free with no new manifold</a:t>
            </a:r>
            <a:endParaRPr lang="en-US" sz="1400" dirty="0"/>
          </a:p>
        </p:txBody>
      </p:sp>
      <p:sp>
        <p:nvSpPr>
          <p:cNvPr id="12" name="card"/>
          <p:cNvSpPr/>
          <p:nvPr/>
        </p:nvSpPr>
        <p:spPr>
          <a:xfrm>
            <a:off x="8046720" y="4617720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321040" y="47548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D9663B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8-10</a:t>
            </a:r>
            <a:endParaRPr lang="en-US" sz="3600" dirty="0"/>
          </a:p>
        </p:txBody>
      </p:sp>
      <p:sp>
        <p:nvSpPr>
          <p:cNvPr id="14" name="Text 10"/>
          <p:cNvSpPr txBox="1"/>
          <p:nvPr/>
        </p:nvSpPr>
        <p:spPr>
          <a:xfrm>
            <a:off x="9601200" y="4919472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L/min per tray at full load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Design 1: Pilot rack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rack with its own in-rack CDU. Proves cooling, leak response and the BMS link before the row goes in</a:t>
            </a:r>
            <a:endParaRPr lang="en-US" sz="1400" dirty="0"/>
          </a:p>
        </p:txBody>
      </p:sp>
      <p:pic>
        <p:nvPicPr>
          <p:cNvPr id="5" name="Image 0" descr="/home/claude/assets/dg/pil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4480"/>
            <a:ext cx="11064240" cy="450867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Design 2: One AI row, the Hall C proposal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in-row CDU feeds eight 120 kW racks. Valves at every drop, rear door and leak coverage on every rack</a:t>
            </a:r>
            <a:endParaRPr lang="en-US" sz="1400" dirty="0"/>
          </a:p>
        </p:txBody>
      </p:sp>
      <p:pic>
        <p:nvPicPr>
          <p:cNvPr id="5" name="Image 0" descr="/home/claude/assets/dg/r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63040"/>
            <a:ext cx="10789920" cy="502630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Row layout and the heat path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Headers run overhead in the contained hot aisle, never over the cold aisle</a:t>
            </a:r>
            <a:endParaRPr lang="en-US" sz="1400" dirty="0"/>
          </a:p>
        </p:txBody>
      </p:sp>
      <p:pic>
        <p:nvPicPr>
          <p:cNvPr id="5" name="Image 0" descr="/home/claude/assets/dg/row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1463040"/>
            <a:ext cx="9144000" cy="5120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Where one row’s heat goes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Example load from typical AI servers. We redo this from your server specs before the quote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50876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card"/>
          <p:cNvSpPr/>
          <p:nvPr/>
        </p:nvSpPr>
        <p:spPr>
          <a:xfrm>
            <a:off x="7772400" y="150876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8046720" y="164592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2857B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384 kW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8046720" y="228600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headroom on the same CDU. About three more racks</a:t>
            </a:r>
            <a:endParaRPr lang="en-US" sz="1300" dirty="0"/>
          </a:p>
        </p:txBody>
      </p:sp>
      <p:sp>
        <p:nvSpPr>
          <p:cNvPr id="9" name="card"/>
          <p:cNvSpPr/>
          <p:nvPr/>
        </p:nvSpPr>
        <p:spPr>
          <a:xfrm>
            <a:off x="7772400" y="3081528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8046720" y="3218688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C7CB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85 / 15</a:t>
            </a:r>
            <a:endParaRPr lang="en-US" sz="3000" dirty="0"/>
          </a:p>
        </p:txBody>
      </p:sp>
      <p:sp>
        <p:nvSpPr>
          <p:cNvPr id="11" name="Text 7"/>
          <p:cNvSpPr txBox="1"/>
          <p:nvPr/>
        </p:nvSpPr>
        <p:spPr>
          <a:xfrm>
            <a:off x="8046720" y="3858768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split of each rack’s heat between liquid and air</a:t>
            </a:r>
            <a:endParaRPr lang="en-US" sz="1300" dirty="0"/>
          </a:p>
        </p:txBody>
      </p:sp>
      <p:sp>
        <p:nvSpPr>
          <p:cNvPr id="12" name="card"/>
          <p:cNvSpPr/>
          <p:nvPr/>
        </p:nvSpPr>
        <p:spPr>
          <a:xfrm>
            <a:off x="7772400" y="4654296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0" y="4791456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8 x 120</a:t>
            </a:r>
            <a:endParaRPr lang="en-US" sz="30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0" y="543153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racks and kW per rack, as drawn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Design 3, option: the whole hall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Each row gets two CDUs for N+1. A facility water ring main joins them to your plant</a:t>
            </a:r>
            <a:endParaRPr lang="en-US" sz="1400" dirty="0"/>
          </a:p>
        </p:txBody>
      </p:sp>
      <p:pic>
        <p:nvPicPr>
          <p:cNvPr id="5" name="Image 0" descr="/home/claude/assets/dg/ha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508760"/>
            <a:ext cx="9966960" cy="443529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Two loops. Each has its own rules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facility water and our server coolant meet only inside the CDU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5486400" cy="2606040"/>
          </a:xfrm>
          <a:prstGeom prst="roundRect">
            <a:avLst>
              <a:gd name="adj" fmla="val 2807"/>
            </a:avLst>
          </a:prstGeom>
          <a:solidFill>
            <a:srgbClr val="D7EEEA"/>
          </a:solidFill>
          <a:ln w="12700">
            <a:solidFill>
              <a:srgbClr val="D7EEEA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645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22857B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Facility water (FW): yours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14884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Runs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920240" y="21488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plant to each CDU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45973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Temps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920240" y="2459736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32 °C in, about 44 °C back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277063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920240" y="277063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About 1,500 L/min per CDU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308152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Fluid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920240" y="3081528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treatment, untouched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731520" y="339242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Tap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1920240" y="339242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DN100 grooved at the CDU</a:t>
            </a:r>
            <a:endParaRPr lang="en-US" sz="1200" dirty="0"/>
          </a:p>
        </p:txBody>
      </p:sp>
      <p:sp>
        <p:nvSpPr>
          <p:cNvPr id="17" name="card"/>
          <p:cNvSpPr/>
          <p:nvPr/>
        </p:nvSpPr>
        <p:spPr>
          <a:xfrm>
            <a:off x="6217920" y="1508760"/>
            <a:ext cx="5486400" cy="2606040"/>
          </a:xfrm>
          <a:prstGeom prst="roundRect">
            <a:avLst>
              <a:gd name="adj" fmla="val 2807"/>
            </a:avLst>
          </a:prstGeom>
          <a:solidFill>
            <a:srgbClr val="E3EFF8"/>
          </a:solidFill>
          <a:ln w="12700">
            <a:solidFill>
              <a:srgbClr val="E3EFF8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92240" y="1645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7CB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Server coolant (TCS): ours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6492240" y="2148840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Runs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7680960" y="21488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CDU to every cold plate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6492240" y="245973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Temps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7680960" y="2459736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38 °C supply, 48 °C return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6492240" y="277063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Flow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7680960" y="2770632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About 1.5 L/min per kW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6492240" y="3081528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Fluid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7680960" y="3081528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PG25, filtered to 50 µm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6492240" y="339242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Build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7680960" y="3392424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316 stainless, EPDM hoses</a:t>
            </a:r>
            <a:endParaRPr lang="en-US" sz="1200" dirty="0"/>
          </a:p>
        </p:txBody>
      </p:sp>
      <p:sp>
        <p:nvSpPr>
          <p:cNvPr id="29" name="card"/>
          <p:cNvSpPr/>
          <p:nvPr/>
        </p:nvSpPr>
        <p:spPr>
          <a:xfrm>
            <a:off x="457200" y="4297680"/>
            <a:ext cx="11247120" cy="1828800"/>
          </a:xfrm>
          <a:prstGeom prst="roundRect">
            <a:avLst>
              <a:gd name="adj" fmla="val 4000"/>
            </a:avLst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731520" y="44348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Rules for every loop</a:t>
            </a:r>
            <a:endParaRPr lang="en-US" sz="1800" dirty="0"/>
          </a:p>
        </p:txBody>
      </p:sp>
      <p:sp>
        <p:nvSpPr>
          <p:cNvPr id="31" name="Text 28"/>
          <p:cNvSpPr txBox="1"/>
          <p:nvPr/>
        </p:nvSpPr>
        <p:spPr>
          <a:xfrm>
            <a:off x="731520" y="484632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Fluids never share a pipe. The plate heat exchanger is the only place they meet.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Blue is supply, red is return, everywhere. Couplings are keyed so they cannot swap.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header, drop and hose is pressure-tested at 1.5x working pressure, flushed and capped before it ships.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Every pipe, hose and connection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Short hoses at the rack. Stainless headers everywhere else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1124712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474720"/>
                <a:gridCol w="557784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Part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Where it goes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Guidance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FW mains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Your plant to the CDU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Your pipe and spec. DN100 grooved at the CDU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TCS headers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CDU to the row, overhead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316 stainless, DN80. Pressure-tested before it ships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Rack drops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Header to TP-V valves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1.5" braided hose, cut to your drawings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Tray hoses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Manifold port to server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EPDM, 1/2", TP-Q12 on both ends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Leak rope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Under every rack and the CDU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TP-LR on clips, away from joints you cannot reach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CDU power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Busway A and B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2x 400-480 VAC, 3-phase, internal transfer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E1E3A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Monitoring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CDU, TP-LX, doors to TP-View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Your management VLAN. RJ45 or RS-485</a:t>
                      </a:r>
                      <a:endParaRPr lang="en-US" sz="14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Pilot rack for Corvia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Design 1 with a 120 kW liquid load bank in place of servers. Quantities are a starting point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55778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737360"/>
                <a:gridCol w="8229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Item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Part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Qty</a:t>
                      </a:r>
                      <a:endParaRPr lang="en-US" sz="13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1E3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In-rack CDU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TP-C120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Rear rack manifold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TP-M48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Isolation valve set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TP-V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Dry-break couplings, pairs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TP-Q12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24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Rear-door heat exchanger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TP-RD50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Leak controller / ropes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TP-LX / TP-LR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 / 2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Liquid load bank, 120 kW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TP-LB120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Monitoring, pilot license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TP-View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Coolant, PG25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PG25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200 L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Fill and service cart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7CBF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TP-FILL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A3550"/>
                          </a:solidFill>
                          <a:latin typeface="Poppins" pitchFamily="34" charset="0"/>
                          <a:ea typeface="Poppins" pitchFamily="34" charset="-122"/>
                          <a:cs typeface="Poppins" pitchFamily="34" charset="-120"/>
                        </a:rPr>
                        <a:t>1</a:t>
                      </a:r>
                      <a:endParaRPr lang="en-US" sz="1100" dirty="0">
                        <a:latin typeface="Poppins" charset="0"/>
                        <a:ea typeface="Poppins" charset="0"/>
                        <a:cs typeface="Poppins" charset="0"/>
                      </a:endParaRPr>
                    </a:p>
                  </a:txBody>
                  <a:tcPr marL="101600" marR="101600" marT="50800" marB="50800" anchor="ctr">
                    <a:lnL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"/>
          <p:cNvSpPr/>
          <p:nvPr/>
        </p:nvSpPr>
        <p:spPr>
          <a:xfrm>
            <a:off x="6309360" y="1508760"/>
            <a:ext cx="5394960" cy="2514600"/>
          </a:xfrm>
          <a:prstGeom prst="roundRect">
            <a:avLst>
              <a:gd name="adj" fmla="val 2909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583680" y="16459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How it ships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0" y="210312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Pressure-tested, flushed and capped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CDU set to your temps, on your network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part labeled to the drawing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Arvane engineer on site to fill and start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6309360" y="416052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8DED2"/>
          </a:solidFill>
          <a:ln w="12700">
            <a:solidFill>
              <a:srgbClr val="F8DED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583680" y="42976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D9663B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To decide with Corvia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583680" y="47548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 length and terms. We suggest six weeks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Rack position and facility water tap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from your team runs the tests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What a pass looks like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draft this list. Corvia edits it. The pilot passes when their team checks every line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6" name="check"/>
          <p:cNvSpPr/>
          <p:nvPr/>
        </p:nvSpPr>
        <p:spPr>
          <a:xfrm>
            <a:off x="685800" y="1783080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8580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325880" y="167335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Holds 38 °C supply at 120 kW for 72 hours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6126480" y="1508760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0" name="check"/>
          <p:cNvSpPr/>
          <p:nvPr/>
        </p:nvSpPr>
        <p:spPr>
          <a:xfrm>
            <a:off x="6355080" y="1783080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3550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6995160" y="1673352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Rack ΔT stays between 8 and 10 K</a:t>
            </a:r>
            <a:endParaRPr lang="en-US" sz="1500" dirty="0"/>
          </a:p>
        </p:txBody>
      </p:sp>
      <p:sp>
        <p:nvSpPr>
          <p:cNvPr id="13" name="card"/>
          <p:cNvSpPr/>
          <p:nvPr/>
        </p:nvSpPr>
        <p:spPr>
          <a:xfrm>
            <a:off x="457200" y="2670048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4" name="check"/>
          <p:cNvSpPr/>
          <p:nvPr/>
        </p:nvSpPr>
        <p:spPr>
          <a:xfrm>
            <a:off x="685800" y="2944368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944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325880" y="283464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Pull one pump: the other carries full load</a:t>
            </a:r>
            <a:endParaRPr lang="en-US" sz="1500" dirty="0"/>
          </a:p>
        </p:txBody>
      </p:sp>
      <p:sp>
        <p:nvSpPr>
          <p:cNvPr id="17" name="card"/>
          <p:cNvSpPr/>
          <p:nvPr/>
        </p:nvSpPr>
        <p:spPr>
          <a:xfrm>
            <a:off x="6126480" y="2670048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18" name="check"/>
          <p:cNvSpPr/>
          <p:nvPr/>
        </p:nvSpPr>
        <p:spPr>
          <a:xfrm>
            <a:off x="6355080" y="2944368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355080" y="2944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6995160" y="283464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Release a TP-Q12 under flow: nothing on the pad</a:t>
            </a:r>
            <a:endParaRPr lang="en-US" sz="1500" dirty="0"/>
          </a:p>
        </p:txBody>
      </p:sp>
      <p:sp>
        <p:nvSpPr>
          <p:cNvPr id="21" name="card"/>
          <p:cNvSpPr/>
          <p:nvPr/>
        </p:nvSpPr>
        <p:spPr>
          <a:xfrm>
            <a:off x="457200" y="3831336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2" name="check"/>
          <p:cNvSpPr/>
          <p:nvPr/>
        </p:nvSpPr>
        <p:spPr>
          <a:xfrm>
            <a:off x="685800" y="4105656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85800" y="4105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1325880" y="399592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Wet the rope: alert in seconds, valves close</a:t>
            </a:r>
            <a:endParaRPr lang="en-US" sz="1500" dirty="0"/>
          </a:p>
        </p:txBody>
      </p:sp>
      <p:sp>
        <p:nvSpPr>
          <p:cNvPr id="25" name="card"/>
          <p:cNvSpPr/>
          <p:nvPr/>
        </p:nvSpPr>
        <p:spPr>
          <a:xfrm>
            <a:off x="6126480" y="3831336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6" name="check"/>
          <p:cNvSpPr/>
          <p:nvPr/>
        </p:nvSpPr>
        <p:spPr>
          <a:xfrm>
            <a:off x="6355080" y="4105656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55080" y="41056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6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6995160" y="399592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point in the BMS with the agreed names</a:t>
            </a:r>
            <a:endParaRPr lang="en-US" sz="1500" dirty="0"/>
          </a:p>
        </p:txBody>
      </p:sp>
      <p:sp>
        <p:nvSpPr>
          <p:cNvPr id="29" name="card"/>
          <p:cNvSpPr/>
          <p:nvPr/>
        </p:nvSpPr>
        <p:spPr>
          <a:xfrm>
            <a:off x="457200" y="4992624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30" name="check"/>
          <p:cNvSpPr/>
          <p:nvPr/>
        </p:nvSpPr>
        <p:spPr>
          <a:xfrm>
            <a:off x="685800" y="5266944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8580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7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1325880" y="5157216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Facility water stays inside agreed temps</a:t>
            </a:r>
            <a:endParaRPr lang="en-US" sz="1500" dirty="0"/>
          </a:p>
        </p:txBody>
      </p:sp>
      <p:sp>
        <p:nvSpPr>
          <p:cNvPr id="33" name="card"/>
          <p:cNvSpPr/>
          <p:nvPr/>
        </p:nvSpPr>
        <p:spPr>
          <a:xfrm>
            <a:off x="6126480" y="4992624"/>
            <a:ext cx="5486400" cy="1005840"/>
          </a:xfrm>
          <a:prstGeom prst="roundRect">
            <a:avLst>
              <a:gd name="adj" fmla="val 7273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355080" y="5266944"/>
            <a:ext cx="457200" cy="457200"/>
          </a:xfrm>
          <a:prstGeom prst="ellipse">
            <a:avLst/>
          </a:prstGeom>
          <a:solidFill>
            <a:srgbClr val="22857B"/>
          </a:solidFill>
          <a:ln w="12700">
            <a:solidFill>
              <a:srgbClr val="22857B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5508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8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6995160" y="5157216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Change a filter with the loop running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Production kitting: one crate per rack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Arvane builds, pressure-tests and labels each rack kit, then ships it to your integrator ready to install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6F7E2F"/>
          </a:solidFill>
          <a:ln w="12700">
            <a:solidFill>
              <a:srgbClr val="6F7E2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94360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1. Order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94360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kit per rack</a:t>
            </a:r>
            <a:endParaRPr lang="en-US" sz="1200" dirty="0"/>
          </a:p>
        </p:txBody>
      </p:sp>
      <p:sp>
        <p:nvSpPr>
          <p:cNvPr id="8" name="card"/>
          <p:cNvSpPr/>
          <p:nvPr/>
        </p:nvSpPr>
        <p:spPr>
          <a:xfrm>
            <a:off x="2350008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6F7E2F"/>
          </a:solidFill>
          <a:ln w="12700">
            <a:solidFill>
              <a:srgbClr val="6F7E2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2487168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2. Build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2487168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Cut to your drawings</a:t>
            </a:r>
            <a:endParaRPr lang="en-US" sz="1200" dirty="0"/>
          </a:p>
        </p:txBody>
      </p:sp>
      <p:sp>
        <p:nvSpPr>
          <p:cNvPr id="11" name="card"/>
          <p:cNvSpPr/>
          <p:nvPr/>
        </p:nvSpPr>
        <p:spPr>
          <a:xfrm>
            <a:off x="4242816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6F7E2F"/>
          </a:solidFill>
          <a:ln w="12700">
            <a:solidFill>
              <a:srgbClr val="6F7E2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379976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3. Test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379976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1.5x working pressure</a:t>
            </a:r>
            <a:endParaRPr lang="en-US" sz="1200" dirty="0"/>
          </a:p>
        </p:txBody>
      </p:sp>
      <p:sp>
        <p:nvSpPr>
          <p:cNvPr id="14" name="card"/>
          <p:cNvSpPr/>
          <p:nvPr/>
        </p:nvSpPr>
        <p:spPr>
          <a:xfrm>
            <a:off x="6135624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6F7E2F"/>
          </a:solidFill>
          <a:ln w="12700">
            <a:solidFill>
              <a:srgbClr val="6F7E2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72784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4. Flush and cap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272784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Clean, dry, sealed</a:t>
            </a:r>
            <a:endParaRPr lang="en-US" sz="1200" dirty="0"/>
          </a:p>
        </p:txBody>
      </p:sp>
      <p:sp>
        <p:nvSpPr>
          <p:cNvPr id="17" name="card"/>
          <p:cNvSpPr/>
          <p:nvPr/>
        </p:nvSpPr>
        <p:spPr>
          <a:xfrm>
            <a:off x="8028432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6F7E2F"/>
          </a:solidFill>
          <a:ln w="12700">
            <a:solidFill>
              <a:srgbClr val="6F7E2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165592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5. Label and pack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8165592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By row, rack, port</a:t>
            </a:r>
            <a:endParaRPr lang="en-US" sz="1200" dirty="0"/>
          </a:p>
        </p:txBody>
      </p:sp>
      <p:sp>
        <p:nvSpPr>
          <p:cNvPr id="20" name="card"/>
          <p:cNvSpPr/>
          <p:nvPr/>
        </p:nvSpPr>
        <p:spPr>
          <a:xfrm>
            <a:off x="9921240" y="1508760"/>
            <a:ext cx="1737360" cy="1234440"/>
          </a:xfrm>
          <a:prstGeom prst="roundRect">
            <a:avLst>
              <a:gd name="adj" fmla="val 5926"/>
            </a:avLst>
          </a:prstGeom>
          <a:solidFill>
            <a:srgbClr val="0E1E3A"/>
          </a:solidFill>
          <a:ln w="12700">
            <a:solidFill>
              <a:srgbClr val="0E1E3A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0058400" y="1627632"/>
            <a:ext cx="1508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6. Ship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0058400" y="205740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Serials and test reports</a:t>
            </a:r>
            <a:endParaRPr lang="en-US" sz="1200" dirty="0"/>
          </a:p>
        </p:txBody>
      </p:sp>
      <p:sp>
        <p:nvSpPr>
          <p:cNvPr id="23" name="card"/>
          <p:cNvSpPr/>
          <p:nvPr/>
        </p:nvSpPr>
        <p:spPr>
          <a:xfrm>
            <a:off x="457200" y="292608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31520" y="3063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Kit numbers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31520" y="356616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KIT-RACK-DLC: manifold, valves, hoses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KIT-RDHX: rear door with hoses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KIT-ROW-8: CDU, headers, 8 racks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KIT-LEAK and KIT-FILL</a:t>
            </a:r>
            <a:endParaRPr lang="en-US" sz="1400" dirty="0"/>
          </a:p>
        </p:txBody>
      </p:sp>
      <p:sp>
        <p:nvSpPr>
          <p:cNvPr id="26" name="card"/>
          <p:cNvSpPr/>
          <p:nvPr/>
        </p:nvSpPr>
        <p:spPr>
          <a:xfrm>
            <a:off x="4251960" y="292608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526280" y="3063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In every crate</a:t>
            </a:r>
            <a:endParaRPr lang="en-US" sz="1800" dirty="0"/>
          </a:p>
        </p:txBody>
      </p:sp>
      <p:sp>
        <p:nvSpPr>
          <p:cNvPr id="28" name="Text 25"/>
          <p:cNvSpPr txBox="1"/>
          <p:nvPr/>
        </p:nvSpPr>
        <p:spPr>
          <a:xfrm>
            <a:off x="4526280" y="356616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Parts for that rack position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Labels by row, rack and port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Packing list and rack drawing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Pressure test report with serials</a:t>
            </a:r>
            <a:endParaRPr lang="en-US" sz="1400" dirty="0"/>
          </a:p>
        </p:txBody>
      </p:sp>
      <p:sp>
        <p:nvSpPr>
          <p:cNvPr id="29" name="card"/>
          <p:cNvSpPr/>
          <p:nvPr/>
        </p:nvSpPr>
        <p:spPr>
          <a:xfrm>
            <a:off x="8046720" y="2926080"/>
            <a:ext cx="3611880" cy="3200400"/>
          </a:xfrm>
          <a:prstGeom prst="roundRect">
            <a:avLst>
              <a:gd name="adj" fmla="val 2286"/>
            </a:avLst>
          </a:prstGeom>
          <a:solidFill>
            <a:srgbClr val="ECEFDD"/>
          </a:solidFill>
          <a:ln w="12700">
            <a:solidFill>
              <a:srgbClr val="ECEFDD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8321040" y="3063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6F7E2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What your integrator gets</a:t>
            </a:r>
            <a:endParaRPr lang="en-US" sz="1800" dirty="0"/>
          </a:p>
        </p:txBody>
      </p:sp>
      <p:sp>
        <p:nvSpPr>
          <p:cNvPr id="31" name="Text 28"/>
          <p:cNvSpPr txBox="1"/>
          <p:nvPr/>
        </p:nvSpPr>
        <p:spPr>
          <a:xfrm>
            <a:off x="8321040" y="3566160"/>
            <a:ext cx="3154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kit per rack type to stock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Serial list for DCIM records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cutting or fitting on the floor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Optional spares kit per row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Open items before the quote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Corvia’s decisions on the left. What Arvane confirms on the right</a:t>
            </a:r>
            <a:endParaRPr lang="en-US" sz="1400" dirty="0"/>
          </a:p>
        </p:txBody>
      </p:sp>
      <p:sp>
        <p:nvSpPr>
          <p:cNvPr id="5" name="card"/>
          <p:cNvSpPr/>
          <p:nvPr/>
        </p:nvSpPr>
        <p:spPr>
          <a:xfrm>
            <a:off x="457200" y="1508760"/>
            <a:ext cx="5532120" cy="4617720"/>
          </a:xfrm>
          <a:prstGeom prst="roundRect">
            <a:avLst>
              <a:gd name="adj" fmla="val 1584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645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For Corvia to decide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103120"/>
            <a:ext cx="50292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Facility water supply temp and the row 1 tap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Headers overhead or under the floor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Rack density target. 120 kW is drawn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Rear doors on every rack, or only where needed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N+1 inside one CDU, or two CDUs per row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Coolant: PG25 or treated water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BMS link: BACnet or Modbus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217920" y="1508760"/>
            <a:ext cx="5486400" cy="4617720"/>
          </a:xfrm>
          <a:prstGeom prst="roundRect">
            <a:avLst>
              <a:gd name="adj" fmla="val 1584"/>
            </a:avLst>
          </a:prstGeom>
          <a:solidFill>
            <a:srgbClr val="E3EFF8"/>
          </a:solidFill>
          <a:ln w="12700">
            <a:solidFill>
              <a:srgbClr val="E3EFF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92240" y="1645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7CB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For Arvane to confirm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103120"/>
            <a:ext cx="49377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Heat load per rack from your server specs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Pipe sizes and pressure drop, end to end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CDU power against your busway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55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Lead time for each kit, in writing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92608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From design review to a cool row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93268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Nine weeks to a firm quote, with a pilot rack in the middle</a:t>
            </a:r>
            <a:endParaRPr lang="en-US" sz="1400" dirty="0"/>
          </a:p>
        </p:txBody>
      </p:sp>
      <p:sp>
        <p:nvSpPr>
          <p:cNvPr id="5" name="timeline"/>
          <p:cNvSpPr/>
          <p:nvPr/>
        </p:nvSpPr>
        <p:spPr>
          <a:xfrm>
            <a:off x="822960" y="2514600"/>
            <a:ext cx="10515600" cy="0"/>
          </a:xfrm>
          <a:prstGeom prst="line">
            <a:avLst/>
          </a:prstGeom>
          <a:noFill/>
          <a:ln w="38100">
            <a:solidFill>
              <a:srgbClr val="DCE3EC"/>
            </a:solidFill>
            <a:prstDash val="solid"/>
          </a:ln>
        </p:spPr>
      </p:sp>
      <p:sp>
        <p:nvSpPr>
          <p:cNvPr id="6" name="dot"/>
          <p:cNvSpPr/>
          <p:nvPr/>
        </p:nvSpPr>
        <p:spPr>
          <a:xfrm>
            <a:off x="594360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1C7CB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C7CB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 1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Design review</a:t>
            </a:r>
            <a:endParaRPr lang="en-US" sz="1600" dirty="0"/>
          </a:p>
        </p:txBody>
      </p:sp>
      <p:sp>
        <p:nvSpPr>
          <p:cNvPr id="10" name="dot"/>
          <p:cNvSpPr/>
          <p:nvPr/>
        </p:nvSpPr>
        <p:spPr>
          <a:xfrm>
            <a:off x="2487168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22857B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487168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2441448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22857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 2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2441448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Site walk</a:t>
            </a:r>
            <a:endParaRPr lang="en-US" sz="1600" dirty="0"/>
          </a:p>
        </p:txBody>
      </p:sp>
      <p:sp>
        <p:nvSpPr>
          <p:cNvPr id="14" name="dot"/>
          <p:cNvSpPr/>
          <p:nvPr/>
        </p:nvSpPr>
        <p:spPr>
          <a:xfrm>
            <a:off x="4379976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6F7E2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379976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4334256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6F7E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WEEKS 3-8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4334256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Pilot rack</a:t>
            </a:r>
            <a:endParaRPr lang="en-US" sz="1600" dirty="0"/>
          </a:p>
        </p:txBody>
      </p:sp>
      <p:sp>
        <p:nvSpPr>
          <p:cNvPr id="18" name="dot"/>
          <p:cNvSpPr/>
          <p:nvPr/>
        </p:nvSpPr>
        <p:spPr>
          <a:xfrm>
            <a:off x="6272784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8A93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72784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6227064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A93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WEEK 9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6227064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Final design and quote</a:t>
            </a:r>
            <a:endParaRPr lang="en-US" sz="1600" dirty="0"/>
          </a:p>
        </p:txBody>
      </p:sp>
      <p:sp>
        <p:nvSpPr>
          <p:cNvPr id="22" name="dot"/>
          <p:cNvSpPr/>
          <p:nvPr/>
        </p:nvSpPr>
        <p:spPr>
          <a:xfrm>
            <a:off x="8165592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D9663B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165592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5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8119872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D9663B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AFTER PO</a:t>
            </a:r>
            <a:endParaRPr lang="en-US" sz="1100" dirty="0"/>
          </a:p>
        </p:txBody>
      </p:sp>
      <p:sp>
        <p:nvSpPr>
          <p:cNvPr id="25" name="Text 22"/>
          <p:cNvSpPr txBox="1"/>
          <p:nvPr/>
        </p:nvSpPr>
        <p:spPr>
          <a:xfrm>
            <a:off x="8119872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Kits built and shipped</a:t>
            </a:r>
            <a:endParaRPr lang="en-US" sz="1600" dirty="0"/>
          </a:p>
        </p:txBody>
      </p:sp>
      <p:sp>
        <p:nvSpPr>
          <p:cNvPr id="26" name="dot"/>
          <p:cNvSpPr/>
          <p:nvPr/>
        </p:nvSpPr>
        <p:spPr>
          <a:xfrm>
            <a:off x="10058400" y="2194560"/>
            <a:ext cx="640080" cy="6400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B8457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05840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6</a:t>
            </a:r>
            <a:endParaRPr lang="en-US" sz="1800" dirty="0"/>
          </a:p>
        </p:txBody>
      </p:sp>
      <p:sp>
        <p:nvSpPr>
          <p:cNvPr id="28" name="Text 25"/>
          <p:cNvSpPr txBox="1"/>
          <p:nvPr/>
        </p:nvSpPr>
        <p:spPr>
          <a:xfrm>
            <a:off x="10012680" y="30632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B8457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 LIVE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012680" y="33832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Fill, flush, load test</a:t>
            </a:r>
            <a:endParaRPr lang="en-US" sz="1600" dirty="0"/>
          </a:p>
        </p:txBody>
      </p:sp>
      <p:sp>
        <p:nvSpPr>
          <p:cNvPr id="30" name="card"/>
          <p:cNvSpPr/>
          <p:nvPr/>
        </p:nvSpPr>
        <p:spPr>
          <a:xfrm>
            <a:off x="457200" y="4572000"/>
            <a:ext cx="11247120" cy="1508760"/>
          </a:xfrm>
          <a:prstGeom prst="roundRect">
            <a:avLst>
              <a:gd name="adj" fmla="val 4848"/>
            </a:avLst>
          </a:prstGeom>
          <a:solidFill>
            <a:srgbClr val="F2F5F9"/>
          </a:solidFill>
          <a:ln w="12700">
            <a:solidFill>
              <a:srgbClr val="F2F5F9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31520" y="4754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Account lead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731520" y="51663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Proposal and quote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sales@arvane.example</a:t>
            </a:r>
            <a:endParaRPr lang="en-US" sz="1300" dirty="0"/>
          </a:p>
        </p:txBody>
      </p:sp>
      <p:sp>
        <p:nvSpPr>
          <p:cNvPr id="33" name="Text 30"/>
          <p:cNvSpPr txBox="1"/>
          <p:nvPr/>
        </p:nvSpPr>
        <p:spPr>
          <a:xfrm>
            <a:off x="4480560" y="4754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Applications engineer</a:t>
            </a:r>
            <a:endParaRPr lang="en-US" sz="1600" dirty="0"/>
          </a:p>
        </p:txBody>
      </p:sp>
      <p:sp>
        <p:nvSpPr>
          <p:cNvPr id="34" name="Text 31"/>
          <p:cNvSpPr txBox="1"/>
          <p:nvPr/>
        </p:nvSpPr>
        <p:spPr>
          <a:xfrm>
            <a:off x="4480560" y="51663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Design and pilot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design@arvane.example</a:t>
            </a:r>
            <a:endParaRPr lang="en-US" sz="1300" dirty="0"/>
          </a:p>
        </p:txBody>
      </p:sp>
      <p:sp>
        <p:nvSpPr>
          <p:cNvPr id="35" name="Text 32"/>
          <p:cNvSpPr txBox="1"/>
          <p:nvPr/>
        </p:nvSpPr>
        <p:spPr>
          <a:xfrm>
            <a:off x="8229600" y="4754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E1E3A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Kitting and commissioning</a:t>
            </a:r>
            <a:endParaRPr lang="en-US" sz="1600" dirty="0"/>
          </a:p>
        </p:txBody>
      </p:sp>
      <p:sp>
        <p:nvSpPr>
          <p:cNvPr id="36" name="Text 33"/>
          <p:cNvSpPr txBox="1"/>
          <p:nvPr/>
        </p:nvSpPr>
        <p:spPr>
          <a:xfrm>
            <a:off x="8229600" y="51663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Build, test, fill, start-up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5E67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kits@arvane.example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058400" y="640080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A5"/>
                </a:solidFill>
                <a:latin typeface="Poppins"/>
                <a:ea typeface="Poppins"/>
                <a:cs typeface="Poppins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920240"/>
            <a:ext cx="10698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Cool every AI rack in Hall C. Keep the hall you have.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AFC0D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Arvane Thermal  ·  arvane.example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AFC0D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Concept build for a portfolio. Company, customer, products and specs are fictional.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vane Mediterranean">
  <a:themeElements>
    <a:clrScheme name="Arvane Mediterranean">
      <a:dk1>
        <a:srgbClr val="0E1E3A"/>
      </a:dk1>
      <a:lt1>
        <a:srgbClr val="FFFFFF"/>
      </a:lt1>
      <a:dk2>
        <a:srgbClr val="2A3550"/>
      </a:dk2>
      <a:lt2>
        <a:srgbClr val="F2F5F9"/>
      </a:lt2>
      <a:accent1>
        <a:srgbClr val="1C7CBF"/>
      </a:accent1>
      <a:accent2>
        <a:srgbClr val="D9663B"/>
      </a:accent2>
      <a:accent3>
        <a:srgbClr val="22857B"/>
      </a:accent3>
      <a:accent4>
        <a:srgbClr val="E8A93A"/>
      </a:accent4>
      <a:accent5>
        <a:srgbClr val="6F7E2F"/>
      </a:accent5>
      <a:accent6>
        <a:srgbClr val="B8457A"/>
      </a:accent6>
      <a:hlink>
        <a:srgbClr val="1C7CBF"/>
      </a:hlink>
      <a:folHlink>
        <a:srgbClr val="B8457A"/>
      </a:folHlink>
    </a:clrScheme>
    <a:fontScheme name="Arvane Mediterranean">
      <a:majorFont>
        <a:latin typeface="Roboto Slab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Arvane Thermal (fictional)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Corvia Cloud Hall C: Proposed Liquid Cooling System</dc:title>
  <dc:subject>PptxGenJS Presentation</dc:subject>
  <dc:creator>Josh Leibovitch</dc:creator>
  <cp:lastModifiedBy>Josh Leibovitch</cp:lastModifiedBy>
  <cp:revision>1</cp:revision>
  <dcterms:created xsi:type="dcterms:W3CDTF">2026-11-03T22:04:31Z</dcterms:created>
  <dcterms:modified xsi:type="dcterms:W3CDTF">2026-11-03T22:04:31Z</dcterms:modified>
</cp:coreProperties>
</file>